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yQAMVdeWAHi3KQ3fxvnYQ==" hashData="T4MPQAcB3oKgk7RLTJT//m8HA2VbCIJTAS1JGmXg6iqr+8vBYZASZj+kKmD/CLCfgtxd0vcKvUV8iJYvtCnYIg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6333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901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4885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5762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1001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6497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3140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410200"/>
          </a:xfrm>
        </p:spPr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843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229600" cy="46466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8188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6814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998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>
              <a:defRPr sz="2800" b="0"/>
            </a:lvl1pPr>
            <a:lvl2pPr>
              <a:defRPr sz="2800" b="0"/>
            </a:lvl2pPr>
            <a:lvl3pPr>
              <a:defRPr sz="2800" b="0"/>
            </a:lvl3pPr>
            <a:lvl4pPr marL="1371600" indent="-342900">
              <a:buSzPct val="75000"/>
              <a:buFont typeface="Wingdings" panose="05000000000000000000" pitchFamily="2" charset="2"/>
              <a:buChar char="§"/>
              <a:defRPr sz="2800" b="0"/>
            </a:lvl4pPr>
            <a:lvl5pPr>
              <a:defRPr sz="28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5419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2924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ic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7"/>
            <a:ext cx="4114800" cy="44926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01" y="1153077"/>
            <a:ext cx="4114800" cy="44926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2429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7"/>
            <a:ext cx="4114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01" y="1153077"/>
            <a:ext cx="4114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8834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: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8"/>
            <a:ext cx="8229600" cy="22759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3472070"/>
            <a:ext cx="8229600" cy="22328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847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TopBottom Top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8"/>
            <a:ext cx="8229600" cy="8827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2057400"/>
            <a:ext cx="8229600" cy="36475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4232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153077"/>
            <a:ext cx="13716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1905001" y="1153077"/>
            <a:ext cx="6781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4608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153078"/>
            <a:ext cx="5943598" cy="455184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400799" y="1153077"/>
            <a:ext cx="2286001" cy="45518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9067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EMA Visual Templat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7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 smtClean="0">
                <a:latin typeface="+mn-lt"/>
                <a:cs typeface="+mn-cs"/>
              </a:defRPr>
            </a:lvl1pPr>
          </a:lstStyle>
          <a:p>
            <a:fld id="{C6BAD2FE-B814-4F0E-BEE7-9E51F4E0970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0" i="0" baseline="0" smtClean="0">
                <a:solidFill>
                  <a:srgbClr val="F4F8FE"/>
                </a:solidFill>
                <a:latin typeface="+mn-lt"/>
                <a:cs typeface="+mn-cs"/>
              </a:defRPr>
            </a:lvl1pPr>
          </a:lstStyle>
          <a:p>
            <a:fld id="{5221BE63-B5A7-4220-9A96-01C1454C91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tabLst>
          <a:tab pos="401638" algn="l"/>
        </a:tabLst>
        <a:defRPr sz="2800" b="0" baseline="0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2pPr>
      <a:lvl3pPr marL="9144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3pPr>
      <a:lvl4pPr marL="13716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4pPr>
      <a:lvl5pPr marL="21748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s-ES" sz="1800" dirty="0"/>
              <a:t>ICS-402</a:t>
            </a:r>
            <a:br>
              <a:rPr lang="es-ES" sz="1800" dirty="0"/>
            </a:br>
            <a:r>
              <a:rPr lang="es-ES" sz="1800" dirty="0"/>
              <a:t>Sistema de Comando de Incidentes</a:t>
            </a:r>
            <a:br>
              <a:rPr lang="es-ES" sz="1800" dirty="0"/>
            </a:br>
            <a:r>
              <a:rPr lang="es-ES" sz="1800" dirty="0"/>
              <a:t>(ICS, por sus siglas en inglés) Resumen para Ejecutivos/Altos Funcionarios</a:t>
            </a:r>
            <a:endParaRPr lang="en-US" sz="1800" dirty="0"/>
          </a:p>
        </p:txBody>
      </p:sp>
      <p:pic>
        <p:nvPicPr>
          <p:cNvPr id="6" name="Content Placeholder 5" descr="Cover image.(png), G402">
            <a:extLst>
              <a:ext uri="{FF2B5EF4-FFF2-40B4-BE49-F238E27FC236}">
                <a16:creationId xmlns:a16="http://schemas.microsoft.com/office/drawing/2014/main" id="{C022C2DF-0736-4C9B-A0F0-03D4984F9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60" y="2143745"/>
            <a:ext cx="3791479" cy="249589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2B1BF-0C66-4513-BF9E-3C36ACD0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67934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s-ES"/>
              <a:t>Marco de Respuesta Nacional (NRF, por sus siglas en inglés)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F55151-0B44-4569-9DD5-D3DA32E5B00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Establece un enfoque integral, nacional y de todos los peligros para la respuesta a incidentes domésticos.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Presenta una descripción general de los principios, roles y estructuras de respuesta clave que guían la respuesta nacional.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Incluye el Documento Básico, los Anexos y las Guías para Socios.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Reemplaza el Plan de Respuesta Nacional. </a:t>
            </a:r>
            <a:endParaRPr lang="en-US"/>
          </a:p>
        </p:txBody>
      </p:sp>
      <p:pic>
        <p:nvPicPr>
          <p:cNvPr id="8" name="Content Placeholder 7" descr="Graphic showing cover of National Response Framework; Bottom:  Diagram showing structure of the National Response Framework, including the Core Document and below it the Emergency Support Function Annexes, Support Annexes, Incident Annexes, and Partner Guides">
            <a:extLst>
              <a:ext uri="{FF2B5EF4-FFF2-40B4-BE49-F238E27FC236}">
                <a16:creationId xmlns:a16="http://schemas.microsoft.com/office/drawing/2014/main" id="{3424252D-784E-456B-89CE-06375DC7895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51" y="1152525"/>
            <a:ext cx="3013098" cy="44926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3E69F-A185-4327-BDEC-F58E41672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519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NRF Enfatiza las Asociaciones</a:t>
            </a:r>
          </a:p>
        </p:txBody>
      </p:sp>
      <p:pic>
        <p:nvPicPr>
          <p:cNvPr id="6" name="Content Placeholder 5" descr="NRF Emphasizes Partnerships smart art 1331x712 (png), G402">
            <a:extLst>
              <a:ext uri="{FF2B5EF4-FFF2-40B4-BE49-F238E27FC236}">
                <a16:creationId xmlns:a16="http://schemas.microsoft.com/office/drawing/2014/main" id="{0D975152-BF7F-4815-8317-2D0348996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0539"/>
            <a:ext cx="8229600" cy="440231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8C2F3-235E-4221-A47A-059CDEA5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87468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s-ES"/>
              <a:t>Sistema Nacional para el Manejo de Incidentes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2280B2-7A5E-4BA8-973F-8A456A2E4E1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b="1" kern="1200">
                <a:ea typeface="+mn-ea"/>
                <a:sym typeface="Arial"/>
              </a:rPr>
              <a:t>¿Qué? ... </a:t>
            </a:r>
            <a:r>
              <a:rPr lang="es-ES" kern="1200">
                <a:ea typeface="+mn-ea"/>
                <a:sym typeface="Arial"/>
              </a:rPr>
              <a:t>NIMS ofrece una plantilla nacional coherente ... </a:t>
            </a: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b="1" kern="1200">
                <a:ea typeface="+mn-ea"/>
                <a:sym typeface="Arial"/>
              </a:rPr>
              <a:t>¿Quién? ... </a:t>
            </a:r>
            <a:r>
              <a:rPr lang="es-ES" kern="1200">
                <a:ea typeface="+mn-ea"/>
                <a:sym typeface="Arial"/>
              </a:rPr>
              <a:t>para permitir que los gobiernos federales, estatales, tribales y locales, el sector privado y las organizaciones no gubernamentales trabajen juntos ... </a:t>
            </a: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b="1" kern="1200">
                <a:ea typeface="+mn-ea"/>
                <a:sym typeface="Arial"/>
              </a:rPr>
              <a:t>¿Cómo? ... </a:t>
            </a:r>
            <a:r>
              <a:rPr lang="es-ES" kern="1200">
                <a:ea typeface="+mn-ea"/>
                <a:sym typeface="Arial"/>
              </a:rPr>
              <a:t>para prepararse, prevenir, responder, recuperar y mitigar los efectos de los incidentes, independientemente de la causa, el tamaño, la ubicación o la complejidad ... </a:t>
            </a:r>
          </a:p>
          <a:p>
            <a:pPr marL="254000" lvl="1" indent="-254000">
              <a:spcBef>
                <a:spcPct val="100000"/>
              </a:spcBef>
              <a:buSzPct val="99000"/>
            </a:pPr>
            <a:r>
              <a:rPr lang="es-ES" b="1" kern="1200">
                <a:ea typeface="+mn-ea"/>
                <a:sym typeface="Arial"/>
              </a:rPr>
              <a:t>¿Por qué? ... </a:t>
            </a:r>
            <a:r>
              <a:rPr lang="es-ES" kern="1200">
                <a:sym typeface="Arial"/>
              </a:rPr>
              <a:t>para reducir la pérdida de vidas y bienes, y dañar el medio ambiente. </a:t>
            </a:r>
            <a:endParaRPr lang="en-US"/>
          </a:p>
        </p:txBody>
      </p:sp>
      <p:pic>
        <p:nvPicPr>
          <p:cNvPr id="8" name="Content Placeholder 7" descr="NIMS Cover">
            <a:extLst>
              <a:ext uri="{FF2B5EF4-FFF2-40B4-BE49-F238E27FC236}">
                <a16:creationId xmlns:a16="http://schemas.microsoft.com/office/drawing/2014/main" id="{7AC31D0B-3FED-4E32-8904-F97A6F09D6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61" y="1665045"/>
            <a:ext cx="2705478" cy="346758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D4F693-CB5C-4923-A163-AEDB4D65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04004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s-ES"/>
              <a:t>NIMS: Qué Es/Qué No Es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528286"/>
              </p:ext>
            </p:extLst>
          </p:nvPr>
        </p:nvGraphicFramePr>
        <p:xfrm>
          <a:off x="457199" y="1016000"/>
          <a:ext cx="8354290" cy="4635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5500">
                <a:tc>
                  <a:txBody>
                    <a:bodyPr/>
                    <a:lstStyle/>
                    <a:p>
                      <a:pPr lvl="0">
                        <a:spcBef>
                          <a:spcPct val="100000"/>
                        </a:spcBef>
                        <a:buClrTx/>
                      </a:pPr>
                      <a:r>
                        <a:rPr lang="es-ES" sz="1800" dirty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Arial"/>
                          <a:sym typeface="Arial"/>
                        </a:rPr>
                        <a:t>NIMS es ... </a:t>
                      </a:r>
                    </a:p>
                    <a:p>
                      <a:pPr marL="457200" lvl="1" indent="-342900">
                        <a:spcBef>
                          <a:spcPct val="50000"/>
                        </a:spcBef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es-ES" sz="1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Un marco flexible de: </a:t>
                      </a:r>
                    </a:p>
                    <a:p>
                      <a:pPr marL="914400" lvl="2" indent="-457200">
                        <a:spcBef>
                          <a:spcPct val="50000"/>
                        </a:spcBef>
                        <a:buClrTx/>
                        <a:buSzPct val="100000"/>
                        <a:buFont typeface="Wingdings"/>
                        <a:buChar char="§"/>
                      </a:pPr>
                      <a:r>
                        <a:rPr lang="es-ES" sz="1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Doctrina </a:t>
                      </a:r>
                    </a:p>
                    <a:p>
                      <a:pPr marL="914400" lvl="2" indent="-457200">
                        <a:spcBef>
                          <a:spcPct val="50000"/>
                        </a:spcBef>
                        <a:buClrTx/>
                        <a:buSzPct val="100000"/>
                        <a:buFont typeface="Wingdings"/>
                        <a:buChar char="§"/>
                      </a:pPr>
                      <a:r>
                        <a:rPr lang="es-ES" sz="1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Conceptos </a:t>
                      </a:r>
                    </a:p>
                    <a:p>
                      <a:pPr marL="914400" lvl="2" indent="-457200">
                        <a:spcBef>
                          <a:spcPct val="50000"/>
                        </a:spcBef>
                        <a:buClrTx/>
                        <a:buSzPct val="100000"/>
                        <a:buFont typeface="Wingdings"/>
                        <a:buChar char="§"/>
                      </a:pPr>
                      <a:r>
                        <a:rPr lang="es-ES" sz="1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Principios </a:t>
                      </a:r>
                    </a:p>
                    <a:p>
                      <a:pPr marL="914400" lvl="2" indent="-457200">
                        <a:spcBef>
                          <a:spcPct val="50000"/>
                        </a:spcBef>
                        <a:buClrTx/>
                        <a:buSzPct val="100000"/>
                        <a:buFont typeface="Wingdings"/>
                        <a:buChar char="§"/>
                      </a:pPr>
                      <a:r>
                        <a:rPr lang="es-ES" sz="1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Terminología </a:t>
                      </a:r>
                    </a:p>
                    <a:p>
                      <a:pPr marL="914400" lvl="2" indent="-457200">
                        <a:spcBef>
                          <a:spcPct val="50000"/>
                        </a:spcBef>
                        <a:buClrTx/>
                        <a:buSzPct val="100000"/>
                        <a:buFont typeface="Wingdings"/>
                        <a:buChar char="§"/>
                      </a:pPr>
                      <a:r>
                        <a:rPr lang="es-ES" sz="1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Procesos organizacionales </a:t>
                      </a:r>
                    </a:p>
                    <a:p>
                      <a:pPr marL="457200" lvl="1" indent="-342900">
                        <a:spcBef>
                          <a:spcPct val="50000"/>
                        </a:spcBef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es-ES" sz="1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Aplicable a todos los peligros y jurisdicciones</a:t>
                      </a:r>
                      <a:endParaRPr lang="en-US" sz="18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100000"/>
                        </a:spcBef>
                        <a:buClrTx/>
                      </a:pPr>
                      <a:r>
                        <a:rPr lang="es-ES" sz="1800" dirty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Arial"/>
                          <a:sym typeface="Arial"/>
                        </a:rPr>
                        <a:t>NIMS es </a:t>
                      </a:r>
                      <a:r>
                        <a:rPr lang="es-ES" sz="1800" u="sng" dirty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Arial"/>
                          <a:sym typeface="Arial"/>
                        </a:rPr>
                        <a:t>no </a:t>
                      </a:r>
                      <a:r>
                        <a:rPr lang="es-ES" sz="1800" dirty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Arial"/>
                          <a:sym typeface="Arial"/>
                        </a:rPr>
                        <a:t>... </a:t>
                      </a:r>
                    </a:p>
                    <a:p>
                      <a:pPr marL="457200" lvl="1" indent="-342900">
                        <a:spcBef>
                          <a:spcPct val="50000"/>
                        </a:spcBef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es-ES" sz="1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Un plan operativo de gestión de incidentes </a:t>
                      </a:r>
                    </a:p>
                    <a:p>
                      <a:pPr marL="457200" lvl="1" indent="-342900">
                        <a:spcBef>
                          <a:spcPct val="50000"/>
                        </a:spcBef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es-ES" sz="1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Un plan de asignación de recursos </a:t>
                      </a:r>
                    </a:p>
                    <a:p>
                      <a:pPr marL="457200" lvl="1" indent="-342900">
                        <a:spcBef>
                          <a:spcPct val="50000"/>
                        </a:spcBef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es-ES" sz="1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Un plan específico de terrorismo/ADM </a:t>
                      </a:r>
                    </a:p>
                    <a:p>
                      <a:pPr marL="457200" lvl="1" indent="-342900">
                        <a:spcBef>
                          <a:spcPct val="50000"/>
                        </a:spcBef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es-ES" sz="1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Diseñado para abordar eventos internacionales</a:t>
                      </a:r>
                      <a:endParaRPr lang="en-US" sz="18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D6C93-9F39-4DEE-8261-F92B1C5E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9874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Componentes de NIMS</a:t>
            </a:r>
          </a:p>
        </p:txBody>
      </p:sp>
      <p:pic>
        <p:nvPicPr>
          <p:cNvPr id="6" name="Content Placeholder 5" descr="NIMS Cover">
            <a:extLst>
              <a:ext uri="{FF2B5EF4-FFF2-40B4-BE49-F238E27FC236}">
                <a16:creationId xmlns:a16="http://schemas.microsoft.com/office/drawing/2014/main" id="{4D10F881-BCCE-4A58-ADDF-31C22E22C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7718"/>
            <a:ext cx="8229600" cy="418795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D210B-D206-49DD-9F0F-ADC0B2FB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816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NIMS Institucionaliza a 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3BF38-4177-49C9-8599-F41C344F9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s-ES" kern="1200">
                <a:sym typeface="Arial"/>
              </a:rPr>
              <a:t>Los funcionarios gubernamentales deben: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Adoptar el ICS a través de una orden ejecutiva, una proclamación o una legislación como el sistema oficial de respuesta ante incidentes de la agencia/jurisdicción.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Dirigir que los administradores de incidentes y las organizaciones de respuesta entrenen, ejerciten y utilicen el ICS.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Integrar el ICS en las políticas, planes y procedimientos de operaciones de emergencia funcionales y de todo el sistema.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Conducir la capacitación de ICS para los respondedores, supervisores y oficiales de nivel de comando.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Realizar ejercicios de coordinación orientados a ICS que involucren a personas que responden de múltiples disciplinas y jurisdicciones.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3B311-A815-479E-9846-2C8E74E6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9873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Otros Mandatos del 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6EF28-F27E-43ED-A2A8-7F1158BBD2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Incidentes con Materiales Peligrosos </a:t>
            </a:r>
          </a:p>
          <a:p>
            <a:pPr marL="635000" lvl="2" indent="-254000" fontAlgn="auto">
              <a:spcBef>
                <a:spcPct val="100000"/>
              </a:spcBef>
              <a:buSzPct val="99000"/>
              <a:buFont typeface="Wingdings"/>
              <a:buChar char="§"/>
              <a:tabLst/>
            </a:pPr>
            <a:r>
              <a:rPr lang="es-ES" kern="1200">
                <a:ea typeface="+mn-ea"/>
                <a:sym typeface="Arial"/>
              </a:rPr>
              <a:t>Ley de Reautorización y Enmiendas del Superfondo (SARA, por sus siglas en inglés) - 1986 </a:t>
            </a:r>
          </a:p>
          <a:p>
            <a:pPr marL="635000" lvl="2" indent="-254000" fontAlgn="auto">
              <a:spcBef>
                <a:spcPct val="100000"/>
              </a:spcBef>
              <a:buSzPct val="99000"/>
              <a:buFont typeface="Wingdings"/>
              <a:buChar char="§"/>
              <a:tabLst/>
            </a:pPr>
            <a:r>
              <a:rPr lang="es-ES" kern="1200">
                <a:ea typeface="+mn-ea"/>
                <a:sym typeface="Arial"/>
              </a:rPr>
              <a:t>Regla 29 CFR 1910.120 de la Administración de Seguridad y Salud Ocupacional (OSHA, por sus siglas en inglés) </a:t>
            </a:r>
          </a:p>
          <a:p>
            <a:pPr marL="254000" lvl="1" indent="-254000">
              <a:spcBef>
                <a:spcPct val="100000"/>
              </a:spcBef>
              <a:buSzPct val="99000"/>
            </a:pPr>
            <a:r>
              <a:rPr lang="es-ES" kern="1200">
                <a:sym typeface="Arial"/>
              </a:rPr>
              <a:t>Reglamentos Estatales y Locales</a:t>
            </a:r>
            <a:endParaRPr lang="en-US"/>
          </a:p>
        </p:txBody>
      </p:sp>
      <p:pic>
        <p:nvPicPr>
          <p:cNvPr id="8" name="Content Placeholder 7" descr="Firefighters putting out hazardous materials fire">
            <a:extLst>
              <a:ext uri="{FF2B5EF4-FFF2-40B4-BE49-F238E27FC236}">
                <a16:creationId xmlns:a16="http://schemas.microsoft.com/office/drawing/2014/main" id="{BEE6A924-9714-4BB0-AF82-79547AC68D4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2357437"/>
            <a:ext cx="2609850" cy="215265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3178E-C0B1-45EE-B46A-30E03AF0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89736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s-ES"/>
              <a:t>Ejemplos de Incidentes Manejados Usando el ICS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E29AA7-7D8C-4691-B78E-1B4AAABBEEC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Incendio, tanto estructural como forestal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Desastres naturales, como tornados, inundaciones, tormentas de hielo o terremotos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Brotes de enfermedades humanas y animales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Misiones de búsqueda y rescate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Incidentes con materiales peligrosos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Actos criminales e investigaciones de la escena del crimen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Incidentes terroristas, incluido el uso de armas de destrucción masiva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Eventos Especiales de Seguridad Nacional, como visitas Presidenciales o el Super Bowl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Otros eventos planificados, como desfiles o demostraciones</a:t>
            </a:r>
            <a:endParaRPr lang="en-US"/>
          </a:p>
        </p:txBody>
      </p:sp>
      <p:pic>
        <p:nvPicPr>
          <p:cNvPr id="8" name="Content Placeholder 7" descr="Car pushed against utility pole by hurricane winds; house on fire; marching band in parade">
            <a:extLst>
              <a:ext uri="{FF2B5EF4-FFF2-40B4-BE49-F238E27FC236}">
                <a16:creationId xmlns:a16="http://schemas.microsoft.com/office/drawing/2014/main" id="{34C4CB04-5B5F-4908-8385-C545A31807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48" y="1152525"/>
            <a:ext cx="1976504" cy="44926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36D6AB-4E16-4169-9D27-4B95D53A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9461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Beneficios del ICS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7ABF6F-B8B6-4FFB-91F9-A26EC0201A6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Satisface las necesidades de incidentes de cualquier tipo o tamaño.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Permite que el personal de una variedad de agencias se fusione rápidamente en una estructura de gestión común.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Proporciona apoyo logístico y administrativo al personal operativo.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Es rentable al evitar la duplicación de esfuerzos. </a:t>
            </a:r>
            <a:endParaRPr lang="en-US"/>
          </a:p>
        </p:txBody>
      </p:sp>
      <p:pic>
        <p:nvPicPr>
          <p:cNvPr id="8" name="Content Placeholder 7" descr="Rescue personnel helping a disabled person from a truck">
            <a:extLst>
              <a:ext uri="{FF2B5EF4-FFF2-40B4-BE49-F238E27FC236}">
                <a16:creationId xmlns:a16="http://schemas.microsoft.com/office/drawing/2014/main" id="{B7674D46-83C8-468D-BB1D-0EB4E84D78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2" y="1152525"/>
            <a:ext cx="3004356" cy="44926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F68FF-3677-41A5-8D80-DD3E6B31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854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Objectivos (1 de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530B6-CF71-4574-B6F3-63B1F2BBE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Describir el Sistema de Comando de Incidentes (ICS, por sus siglas en inglés). </a:t>
            </a: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Describir las diversas formas en que se puede aplicar el ICS.</a:t>
            </a: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Definir el rol de un Ejecutivo/Alto Funcionario relacionado con el ICS.</a:t>
            </a: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Describir las principales responsabilidades de un Ejecutivo/Alto Funcionario relacionadas con un incidente.</a:t>
            </a: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Demostrar la familiaridad básica con la terminología del ICS.</a:t>
            </a: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Describa la organización básica del ICS y conocer las responsabilidades funcionales del Comando y del Personal General.</a:t>
            </a: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Describir los problemas que influyen en la complejidad del incidente y las herramientas disponibles para analizar la complejidad.</a:t>
            </a:r>
          </a:p>
          <a:p>
            <a:pPr>
              <a:spcBef>
                <a:spcPct val="100000"/>
              </a:spcBef>
              <a:buSzPct val="99000"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180B-8116-45FF-A64C-29B96799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24722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Objectivos (2 de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03637-ECE4-43D9-8C19-5EF83D46A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Describir las diferencias entre las organizaciones y actividades del ICS durante el incidente y las actividades realizadas por los Centros de Operaciones de Emergencias (EOC), por sus siglas en inglés), los Comandos de Área y los Sistemas de Coordinación de Múltiples Agencias (MACS, por sus siglas en inglés).</a:t>
            </a: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Explicar las implicaciones administrativas, logísticas, financieras y de informes de las grandes operaciones de incidentes.</a:t>
            </a: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Describir las fuentes de información sobre el incidente y cómo acceder a ellos.</a:t>
            </a: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Describir los tipos de políticas y directrices de la(s) agencia(s) que influyen en el manejo de incidentes o actividades de los eventos.</a:t>
            </a:r>
          </a:p>
          <a:p>
            <a:pPr>
              <a:spcBef>
                <a:spcPct val="100000"/>
              </a:spcBef>
              <a:buSzPct val="99000"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845CA-BA92-4FFA-89A4-88C3CF2D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5446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s-ES"/>
              <a:t>Parte 1: ¿Qué es el ICS?</a:t>
            </a:r>
            <a:endParaRPr lang="en-US"/>
          </a:p>
        </p:txBody>
      </p:sp>
      <p:pic>
        <p:nvPicPr>
          <p:cNvPr id="6" name="Content Placeholder 5" descr="Cover image.(png), G402">
            <a:extLst>
              <a:ext uri="{FF2B5EF4-FFF2-40B4-BE49-F238E27FC236}">
                <a16:creationId xmlns:a16="http://schemas.microsoft.com/office/drawing/2014/main" id="{A80BA248-9E41-4B17-A630-550A67ED1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60" y="2143745"/>
            <a:ext cx="3791479" cy="249589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63BFD-16C5-4A19-AA0B-43068CEC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48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¿Qué Es un Incidente?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D02DD-5E9E-4796-AEBF-90BAB0BD63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s-ES" kern="1200">
                <a:sym typeface="Arial"/>
              </a:rPr>
              <a:t>Un incidente es ... </a:t>
            </a:r>
          </a:p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s-ES" kern="1200">
                <a:sym typeface="Arial"/>
              </a:rPr>
              <a:t>... una ocurrencia, causada por fenómenos humanos o naturales, que requiere acciones de respuesta para prevenir o minimizar la pérdida de vidas o daños a la propiedad y/o al medio ambiente. </a:t>
            </a:r>
            <a:endParaRPr lang="en-US"/>
          </a:p>
        </p:txBody>
      </p:sp>
      <p:pic>
        <p:nvPicPr>
          <p:cNvPr id="8" name="Content Placeholder 7" descr="Albany, NY, August  One of the homes purchased for the Stryker Road relocation project is shown being burned (Schoharie County Planning and Development), Minneapolis, MN, August, 5, 2007 --  Cars and roadway litter the river where the I-35 bridge collapsed in Minneapolis.  FEMA/Todd Swain, House fire, bridge collapse, and debris removal from terrorist attack">
            <a:extLst>
              <a:ext uri="{FF2B5EF4-FFF2-40B4-BE49-F238E27FC236}">
                <a16:creationId xmlns:a16="http://schemas.microsoft.com/office/drawing/2014/main" id="{2A61B2E2-7694-4D63-A4FD-E98F99A9CC0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97" y="1152525"/>
            <a:ext cx="3266805" cy="456247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D9742-2AC6-41A4-8AAD-682F6ED4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1141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s-ES"/>
              <a:t>Periodo de Tiempo del Incidente</a:t>
            </a:r>
            <a:endParaRPr lang="en-US"/>
          </a:p>
        </p:txBody>
      </p:sp>
      <p:pic>
        <p:nvPicPr>
          <p:cNvPr id="5" name="Picture 4" descr="TalkingBubble_Complex incident 733x358 (png), G4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90" y="1384452"/>
            <a:ext cx="3039611" cy="1268359"/>
          </a:xfrm>
          <a:prstGeom prst="rect">
            <a:avLst/>
          </a:prstGeom>
        </p:spPr>
      </p:pic>
      <p:pic>
        <p:nvPicPr>
          <p:cNvPr id="6" name="Picture 5" descr="TalkingBubble_Self-sufficient 715X304 (PNG), G4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64" y="3605623"/>
            <a:ext cx="3353583" cy="1425859"/>
          </a:xfrm>
          <a:prstGeom prst="rect">
            <a:avLst/>
          </a:prstGeom>
        </p:spPr>
      </p:pic>
      <p:pic>
        <p:nvPicPr>
          <p:cNvPr id="8" name="Content Placeholder 7" descr="TalkingBubble_Incident 733X358 (PNG), G402">
            <a:extLst>
              <a:ext uri="{FF2B5EF4-FFF2-40B4-BE49-F238E27FC236}">
                <a16:creationId xmlns:a16="http://schemas.microsoft.com/office/drawing/2014/main" id="{BD202A09-238F-4FF2-961A-69EF29C50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9" y="1460333"/>
            <a:ext cx="3268453" cy="15963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51091-E00E-4B43-9785-9F07BDEF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797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¿Qué es el 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E246-C117-4153-8711-6B628B5298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s-ES" kern="1200">
                <a:sym typeface="Arial"/>
              </a:rPr>
              <a:t>El Sistema de Comando de Incidentes: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Es un concepto estandarizado del manejo de incidentes de todos los peligros en la escena.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Permite a sus usuarios adoptar una estructura organizativa integrada para adaptarse a las complejidades y demandas de incidentes únicos o múltiples sin verse obstaculizados por límites jurisdiccionales. </a:t>
            </a:r>
            <a:endParaRPr lang="en-US"/>
          </a:p>
        </p:txBody>
      </p:sp>
      <p:pic>
        <p:nvPicPr>
          <p:cNvPr id="8" name="Content Placeholder 7" descr="Two photos with various types of first responders">
            <a:extLst>
              <a:ext uri="{FF2B5EF4-FFF2-40B4-BE49-F238E27FC236}">
                <a16:creationId xmlns:a16="http://schemas.microsoft.com/office/drawing/2014/main" id="{65667FBA-89FE-4B4B-B60D-8990F372F33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42" y="1152525"/>
            <a:ext cx="3125715" cy="456247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583E3-3900-4F67-93C1-EFB33E02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117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Propósitos del 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1BE46-DFA3-407D-B285-F685BB6FF9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s-ES" kern="1200">
                <a:sym typeface="Arial"/>
              </a:rPr>
              <a:t>Utilizando las mejores prácticas de manejo, el ICS ayuda a garantizar: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La seguridad de los rescatistas y otros.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El logro de los objetivos tácticos.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El uso eficiente de los recursos. </a:t>
            </a:r>
            <a:endParaRPr lang="en-US"/>
          </a:p>
        </p:txBody>
      </p:sp>
      <p:pic>
        <p:nvPicPr>
          <p:cNvPr id="8" name="Content Placeholder 7" descr="Disaster responders examining a map ">
            <a:extLst>
              <a:ext uri="{FF2B5EF4-FFF2-40B4-BE49-F238E27FC236}">
                <a16:creationId xmlns:a16="http://schemas.microsoft.com/office/drawing/2014/main" id="{12C8CFD6-8E09-4185-AD5E-D448FE5EEA4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2" y="2166937"/>
            <a:ext cx="3876675" cy="253365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01231A-BE3C-43B5-B0AD-3AEDE233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99955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s-ES"/>
              <a:t>Bases Legales para el ICS</a:t>
            </a:r>
            <a:endParaRPr lang="en-US"/>
          </a:p>
        </p:txBody>
      </p:sp>
      <p:pic>
        <p:nvPicPr>
          <p:cNvPr id="6" name="Content Placeholder 5" descr="NRF and NIMS Cover">
            <a:extLst>
              <a:ext uri="{FF2B5EF4-FFF2-40B4-BE49-F238E27FC236}">
                <a16:creationId xmlns:a16="http://schemas.microsoft.com/office/drawing/2014/main" id="{B6F9D41B-01C6-4F60-9E6F-E9376354D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0" y="1068388"/>
            <a:ext cx="8223240" cy="46466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7C006-892B-4977-9DB9-54073488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5221BE63-B5A7-4220-9A96-01C1454C9155}" type="slidenum">
              <a:rPr lang="en-US" smtClean="0"/>
              <a:pPr>
                <a:spcBef>
                  <a:spcPts val="100"/>
                </a:spcBef>
                <a:buSzPct val="99000"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9319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EMI_PPT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MI_PPT_V6.potx" id="{87FA236F-5E7C-4F8D-BD1E-D26C03F4BCD1}" vid="{D5C7932F-4394-40C8-ABE7-3049CD3103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EFD91463C3843A9BA9A14DC38BC9D" ma:contentTypeVersion="13" ma:contentTypeDescription="Create a new document." ma:contentTypeScope="" ma:versionID="47f857fb9e5e284ddb4e42aaee36b7e9">
  <xsd:schema xmlns:xsd="http://www.w3.org/2001/XMLSchema" xmlns:xs="http://www.w3.org/2001/XMLSchema" xmlns:p="http://schemas.microsoft.com/office/2006/metadata/properties" xmlns:ns2="95ba42ad-0bbe-4ff2-b5a3-00bdc267f7a0" xmlns:ns3="62f7385f-acaa-4071-a761-f290236eec2e" targetNamespace="http://schemas.microsoft.com/office/2006/metadata/properties" ma:root="true" ma:fieldsID="06df62747b6182848483a39f8e4ae622" ns2:_="" ns3:_="">
    <xsd:import namespace="95ba42ad-0bbe-4ff2-b5a3-00bdc267f7a0"/>
    <xsd:import namespace="62f7385f-acaa-4071-a761-f290236eec2e"/>
    <xsd:element name="properties">
      <xsd:complexType>
        <xsd:sequence>
          <xsd:element name="documentManagement">
            <xsd:complexType>
              <xsd:all>
                <xsd:element ref="ns2:Next_x0020_Course_x0020_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a42ad-0bbe-4ff2-b5a3-00bdc267f7a0" elementFormDefault="qualified">
    <xsd:import namespace="http://schemas.microsoft.com/office/2006/documentManagement/types"/>
    <xsd:import namespace="http://schemas.microsoft.com/office/infopath/2007/PartnerControls"/>
    <xsd:element name="Next_x0020_Course_x0020_Date" ma:index="8" nillable="true" ma:displayName="Next Course Date" ma:format="DateOnly" ma:internalName="Next_x0020_Course_x0020_Date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7385f-acaa-4071-a761-f290236eec2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568ddf3f-b77f-46a0-9295-2b9495b51427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xt_x0020_Course_x0020_Date xmlns="95ba42ad-0bbe-4ff2-b5a3-00bdc267f7a0" xsi:nil="true"/>
  </documentManagement>
</p:properties>
</file>

<file path=customXml/itemProps1.xml><?xml version="1.0" encoding="utf-8"?>
<ds:datastoreItem xmlns:ds="http://schemas.openxmlformats.org/officeDocument/2006/customXml" ds:itemID="{AB0CAF7D-1BA6-4385-A67D-D7711877CC9A}"/>
</file>

<file path=customXml/itemProps2.xml><?xml version="1.0" encoding="utf-8"?>
<ds:datastoreItem xmlns:ds="http://schemas.openxmlformats.org/officeDocument/2006/customXml" ds:itemID="{234BD181-4E63-4D2B-80F0-1E575E25A378}"/>
</file>

<file path=customXml/itemProps3.xml><?xml version="1.0" encoding="utf-8"?>
<ds:datastoreItem xmlns:ds="http://schemas.openxmlformats.org/officeDocument/2006/customXml" ds:itemID="{4673D130-3083-482A-AEF3-8301F2B08BC6}"/>
</file>

<file path=customXml/itemProps4.xml><?xml version="1.0" encoding="utf-8"?>
<ds:datastoreItem xmlns:ds="http://schemas.openxmlformats.org/officeDocument/2006/customXml" ds:itemID="{321D7FC5-85D6-4EB0-9870-8D57EA27DE55}"/>
</file>

<file path=docProps/app.xml><?xml version="1.0" encoding="utf-8"?>
<Properties xmlns="http://schemas.openxmlformats.org/officeDocument/2006/extended-properties" xmlns:vt="http://schemas.openxmlformats.org/officeDocument/2006/docPropsVTypes">
  <Template>EMI_PPT_V7</Template>
  <TotalTime>0</TotalTime>
  <Words>966</Words>
  <Application>Microsoft Office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EMI_PPT</vt:lpstr>
      <vt:lpstr>ICS-402 Sistema de Comando de Incidentes (ICS, por sus siglas en inglés) Resumen para Ejecutivos/Altos Funcionarios</vt:lpstr>
      <vt:lpstr>Objectivos (1 de 2)</vt:lpstr>
      <vt:lpstr>Objectivos (2 de 2)</vt:lpstr>
      <vt:lpstr>Parte 1: ¿Qué es el ICS?</vt:lpstr>
      <vt:lpstr>¿Qué Es un Incidente?</vt:lpstr>
      <vt:lpstr>Periodo de Tiempo del Incidente</vt:lpstr>
      <vt:lpstr>¿Qué es el ICS?</vt:lpstr>
      <vt:lpstr>Propósitos del ICS</vt:lpstr>
      <vt:lpstr>Bases Legales para el ICS</vt:lpstr>
      <vt:lpstr>Marco de Respuesta Nacional (NRF, por sus siglas en inglés)</vt:lpstr>
      <vt:lpstr>NRF Enfatiza las Asociaciones</vt:lpstr>
      <vt:lpstr>Sistema Nacional para el Manejo de Incidentes</vt:lpstr>
      <vt:lpstr>NIMS: Qué Es/Qué No Es</vt:lpstr>
      <vt:lpstr>Componentes de NIMS</vt:lpstr>
      <vt:lpstr>NIMS Institucionaliza a ICS</vt:lpstr>
      <vt:lpstr>Otros Mandatos del ICS</vt:lpstr>
      <vt:lpstr>Ejemplos de Incidentes Manejados Usando el ICS</vt:lpstr>
      <vt:lpstr>Beneficios del ICS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2020-08-25T18:32:31Z</dcterms:created>
  <dcterms:modified xsi:type="dcterms:W3CDTF">2020-08-27T13:59:20Z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0x0101001A4EFD91463C3843A9BA9A14DC38BC9D</vt:lpwstr>
  </property>
</Properties>
</file>